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8"/>
  </p:notesMasterIdLst>
  <p:sldIdLst>
    <p:sldId id="262" r:id="rId2"/>
    <p:sldId id="257" r:id="rId3"/>
    <p:sldId id="256" r:id="rId4"/>
    <p:sldId id="258" r:id="rId5"/>
    <p:sldId id="259" r:id="rId6"/>
    <p:sldId id="260" r:id="rId7"/>
    <p:sldId id="261" r:id="rId8"/>
    <p:sldId id="283" r:id="rId9"/>
    <p:sldId id="280" r:id="rId10"/>
    <p:sldId id="284" r:id="rId11"/>
    <p:sldId id="282" r:id="rId12"/>
    <p:sldId id="270" r:id="rId13"/>
    <p:sldId id="285" r:id="rId14"/>
    <p:sldId id="281" r:id="rId15"/>
    <p:sldId id="271" r:id="rId16"/>
    <p:sldId id="279" r:id="rId17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8" autoAdjust="0"/>
    <p:restoredTop sz="94660"/>
  </p:normalViewPr>
  <p:slideViewPr>
    <p:cSldViewPr>
      <p:cViewPr>
        <p:scale>
          <a:sx n="73" d="100"/>
          <a:sy n="73" d="100"/>
        </p:scale>
        <p:origin x="-118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D46351E-D627-47FA-A98E-A4485393CE72}" type="datetimeFigureOut">
              <a:rPr lang="nl-NL"/>
              <a:pPr>
                <a:defRPr/>
              </a:pPr>
              <a:t>11-2-2016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A025193-C06F-4C73-9EF6-F823FA14639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83446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C84AD-CC1A-45EA-B2DD-B69A0EA2EF9F}" type="datetimeFigureOut">
              <a:rPr lang="nl-NL"/>
              <a:pPr>
                <a:defRPr/>
              </a:pPr>
              <a:t>11-2-2016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DC256-8FA5-4BDD-A6B4-7B7981C0884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2FB15-9488-4704-B306-09B17B5ACCFA}" type="datetimeFigureOut">
              <a:rPr lang="nl-NL"/>
              <a:pPr>
                <a:defRPr/>
              </a:pPr>
              <a:t>11-2-2016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1B694-119F-4326-A6F6-A28C2096D40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0DFBC-E467-406C-861A-7E96244D5FC0}" type="datetimeFigureOut">
              <a:rPr lang="nl-NL"/>
              <a:pPr>
                <a:defRPr/>
              </a:pPr>
              <a:t>11-2-2016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58F5F-5203-4625-B138-AA0FECDDA27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0D3E4-A9D2-44A0-BF8F-91124467C8A5}" type="datetimeFigureOut">
              <a:rPr lang="nl-NL"/>
              <a:pPr>
                <a:defRPr/>
              </a:pPr>
              <a:t>11-2-2016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A1056-9DBA-4EFD-983C-08FFE75040B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1B34F-C537-47CC-B9A8-B5B58E0BDF3E}" type="datetimeFigureOut">
              <a:rPr lang="nl-NL"/>
              <a:pPr>
                <a:defRPr/>
              </a:pPr>
              <a:t>11-2-2016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7584C-6864-4D2A-B6DA-56C4A36325C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68C03-6660-4B0C-8CAF-67612F74AD41}" type="datetimeFigureOut">
              <a:rPr lang="nl-NL"/>
              <a:pPr>
                <a:defRPr/>
              </a:pPr>
              <a:t>11-2-2016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0F37-381C-44EC-9EBC-997AEF572E8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C658E-F36C-4582-91AF-AE559D615C38}" type="datetimeFigureOut">
              <a:rPr lang="nl-NL"/>
              <a:pPr>
                <a:defRPr/>
              </a:pPr>
              <a:t>11-2-2016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9D992-4FDF-4A73-90B0-305F9ED804B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D6307-88F8-4280-A0C1-061A36E7CDC3}" type="datetimeFigureOut">
              <a:rPr lang="nl-NL"/>
              <a:pPr>
                <a:defRPr/>
              </a:pPr>
              <a:t>11-2-2016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5F5B4-7C5A-4AA7-91A6-0DCE04D6C8C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86FDE-0CA9-4460-865C-6624AD0D1447}" type="datetimeFigureOut">
              <a:rPr lang="nl-NL"/>
              <a:pPr>
                <a:defRPr/>
              </a:pPr>
              <a:t>11-2-2016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9F9ED-308E-4A05-B9B8-4ACD72BC902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81F06-1BE0-464F-9903-59244D5930F3}" type="datetimeFigureOut">
              <a:rPr lang="nl-NL"/>
              <a:pPr>
                <a:defRPr/>
              </a:pPr>
              <a:t>11-2-2016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61AFF-5E86-41EA-8A1B-190CF894B48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63AC7-087D-49C4-97C1-11D4D1AA8F99}" type="datetimeFigureOut">
              <a:rPr lang="nl-NL"/>
              <a:pPr>
                <a:defRPr/>
              </a:pPr>
              <a:t>11-2-2016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A6F9A-BA2A-4B10-9E7F-26EB5EE9989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98D6786-364A-4CE5-822D-96A129A80BAC}" type="datetimeFigureOut">
              <a:rPr lang="nl-NL"/>
              <a:pPr>
                <a:defRPr/>
              </a:pPr>
              <a:t>11-2-2016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07A0C13-3E04-4EB5-BCA2-A69AE3F4F73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0" r:id="rId2"/>
    <p:sldLayoutId id="2147483729" r:id="rId3"/>
    <p:sldLayoutId id="2147483728" r:id="rId4"/>
    <p:sldLayoutId id="2147483727" r:id="rId5"/>
    <p:sldLayoutId id="2147483726" r:id="rId6"/>
    <p:sldLayoutId id="2147483725" r:id="rId7"/>
    <p:sldLayoutId id="2147483724" r:id="rId8"/>
    <p:sldLayoutId id="2147483723" r:id="rId9"/>
    <p:sldLayoutId id="2147483722" r:id="rId10"/>
    <p:sldLayoutId id="214748372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Touau7QRv8I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2d_dtTZQyUM" TargetMode="External"/><Relationship Id="rId5" Type="http://schemas.openxmlformats.org/officeDocument/2006/relationships/image" Target="../media/image5.png"/><Relationship Id="rId4" Type="http://schemas.openxmlformats.org/officeDocument/2006/relationships/hyperlink" Target="http://www.youtube.com/watch?v=96Hc7OXAx6w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ED9gaAb2BEw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ED9gaAb2BEw" TargetMode="Externa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l-NL" smtClean="0"/>
              <a:t>Speltheorie</a:t>
            </a:r>
          </a:p>
        </p:txBody>
      </p:sp>
      <p:sp>
        <p:nvSpPr>
          <p:cNvPr id="14338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nl-NL" smtClean="0">
                <a:solidFill>
                  <a:srgbClr val="898989"/>
                </a:solidFill>
              </a:rPr>
              <a:t> Hoofdstuk </a:t>
            </a:r>
            <a:r>
              <a:rPr lang="nl-NL" dirty="0" smtClean="0">
                <a:solidFill>
                  <a:srgbClr val="898989"/>
                </a:solidFill>
              </a:rPr>
              <a:t>11 (HAVO)</a:t>
            </a:r>
          </a:p>
          <a:p>
            <a:pPr eaLnBrk="1" hangingPunct="1"/>
            <a:r>
              <a:rPr lang="nl-NL" dirty="0" smtClean="0">
                <a:solidFill>
                  <a:srgbClr val="898989"/>
                </a:solidFill>
              </a:rPr>
              <a:t>Hoofdstuk 16 (VWO)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kstvak 3"/>
          <p:cNvSpPr txBox="1">
            <a:spLocks noChangeArrowheads="1"/>
          </p:cNvSpPr>
          <p:nvPr/>
        </p:nvSpPr>
        <p:spPr bwMode="auto">
          <a:xfrm>
            <a:off x="755650" y="549275"/>
            <a:ext cx="71294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>
                <a:latin typeface="Calibri" pitchFamily="34" charset="0"/>
              </a:rPr>
              <a:t>Hoe is het “prisoner’s dilemma” toepasbaar in de economie?</a:t>
            </a:r>
          </a:p>
        </p:txBody>
      </p:sp>
      <p:sp>
        <p:nvSpPr>
          <p:cNvPr id="5" name="Tekstvak 4"/>
          <p:cNvSpPr txBox="1">
            <a:spLocks noChangeArrowheads="1"/>
          </p:cNvSpPr>
          <p:nvPr/>
        </p:nvSpPr>
        <p:spPr bwMode="auto">
          <a:xfrm>
            <a:off x="755650" y="1196975"/>
            <a:ext cx="7129463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>
                <a:latin typeface="Calibri" pitchFamily="34" charset="0"/>
              </a:rPr>
              <a:t>Stel twee kledingwinkels, Mulder en Boerkoel, hebben de keuze wel of geen uitverkoop te houden. Zie onderstaande opbrengstenmatrix over de gevolgen van hun beslissingen. </a:t>
            </a:r>
          </a:p>
        </p:txBody>
      </p:sp>
      <p:graphicFrame>
        <p:nvGraphicFramePr>
          <p:cNvPr id="6" name="Tabel 5"/>
          <p:cNvGraphicFramePr>
            <a:graphicFrameLocks noGrp="1"/>
          </p:cNvGraphicFramePr>
          <p:nvPr/>
        </p:nvGraphicFramePr>
        <p:xfrm>
          <a:off x="539750" y="2781300"/>
          <a:ext cx="7992888" cy="1522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2088232"/>
                <a:gridCol w="2016224"/>
                <a:gridCol w="2448272"/>
              </a:tblGrid>
              <a:tr h="370840">
                <a:tc rowSpan="2" gridSpan="2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NL" dirty="0" err="1" smtClean="0"/>
                        <a:t>Boerkoel</a:t>
                      </a:r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370840">
                <a:tc gridSpan="2"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Geen uitverkoop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Wel uitverkoop</a:t>
                      </a:r>
                    </a:p>
                  </a:txBody>
                  <a:tcPr/>
                </a:tc>
              </a:tr>
              <a:tr h="410448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Mulder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Geen uitverkoop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(€ 5.000, € 5.000)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(€ 2.000, € 7.000)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Wel uitverkoop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(€ 7.000, € 2.000)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(€ 4.000, € 4.000)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kstvak 6"/>
          <p:cNvSpPr txBox="1">
            <a:spLocks noChangeArrowheads="1"/>
          </p:cNvSpPr>
          <p:nvPr/>
        </p:nvSpPr>
        <p:spPr bwMode="auto">
          <a:xfrm>
            <a:off x="539750" y="4652963"/>
            <a:ext cx="7416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>
                <a:latin typeface="Calibri" pitchFamily="34" charset="0"/>
              </a:rPr>
              <a:t>Uitverkoop pakt voor beide kledingwinkels slecht uit. Ze kunnen afspreken geen uitverkoop te houden, maar kunnen ze elkaar vertrouwen?</a:t>
            </a:r>
          </a:p>
        </p:txBody>
      </p:sp>
    </p:spTree>
    <p:extLst>
      <p:ext uri="{BB962C8B-B14F-4D97-AF65-F5344CB8AC3E}">
        <p14:creationId xmlns:p14="http://schemas.microsoft.com/office/powerpoint/2010/main" val="29117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178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kstvak 3"/>
          <p:cNvSpPr txBox="1">
            <a:spLocks noChangeArrowheads="1"/>
          </p:cNvSpPr>
          <p:nvPr/>
        </p:nvSpPr>
        <p:spPr bwMode="auto">
          <a:xfrm>
            <a:off x="827088" y="549275"/>
            <a:ext cx="7345362" cy="2816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 sz="1100" dirty="0">
                <a:latin typeface="Calibri" pitchFamily="34" charset="0"/>
              </a:rPr>
              <a:t>Het “</a:t>
            </a:r>
            <a:r>
              <a:rPr lang="nl-NL" sz="1100" dirty="0" err="1">
                <a:latin typeface="Calibri" pitchFamily="34" charset="0"/>
              </a:rPr>
              <a:t>Prisoner’s</a:t>
            </a:r>
            <a:r>
              <a:rPr lang="nl-NL" sz="1100" dirty="0">
                <a:latin typeface="Calibri" pitchFamily="34" charset="0"/>
              </a:rPr>
              <a:t> dilemma” is ook toepasbaar op collectieve goederen.</a:t>
            </a:r>
          </a:p>
          <a:p>
            <a:pPr hangingPunct="0"/>
            <a:r>
              <a:rPr lang="nl-NL" sz="1100" dirty="0">
                <a:latin typeface="Calibri" pitchFamily="34" charset="0"/>
              </a:rPr>
              <a:t>Klik en kijk naar een fragment uit de film </a:t>
            </a:r>
            <a:r>
              <a:rPr lang="nl-NL" sz="1100" dirty="0">
                <a:latin typeface="Calibri" pitchFamily="34" charset="0"/>
                <a:hlinkClick r:id="rId3"/>
              </a:rPr>
              <a:t>"A </a:t>
            </a:r>
            <a:r>
              <a:rPr lang="nl-NL" sz="1100" dirty="0" err="1">
                <a:latin typeface="Calibri" pitchFamily="34" charset="0"/>
                <a:hlinkClick r:id="rId3"/>
              </a:rPr>
              <a:t>Beautiful</a:t>
            </a:r>
            <a:r>
              <a:rPr lang="nl-NL" sz="1100" dirty="0">
                <a:latin typeface="Calibri" pitchFamily="34" charset="0"/>
                <a:hlinkClick r:id="rId3"/>
              </a:rPr>
              <a:t> Mind".</a:t>
            </a:r>
            <a:endParaRPr lang="nl-NL" sz="1100" dirty="0">
              <a:latin typeface="Calibri" pitchFamily="34" charset="0"/>
            </a:endParaRPr>
          </a:p>
          <a:p>
            <a:pPr hangingPunct="0"/>
            <a:r>
              <a:rPr lang="nl-NL" sz="1100" dirty="0">
                <a:hlinkClick r:id="rId4"/>
              </a:rPr>
              <a:t>http://</a:t>
            </a:r>
            <a:r>
              <a:rPr lang="nl-NL" sz="1100" dirty="0" smtClean="0">
                <a:hlinkClick r:id="rId4"/>
              </a:rPr>
              <a:t>www.youtube.com/watch?v=96Hc7OXAx6w</a:t>
            </a:r>
            <a:endParaRPr lang="nl-NL" sz="1100" dirty="0" smtClean="0"/>
          </a:p>
          <a:p>
            <a:pPr hangingPunct="0"/>
            <a:endParaRPr lang="nl-NL" dirty="0"/>
          </a:p>
          <a:p>
            <a:pPr hangingPunct="0"/>
            <a:endParaRPr lang="nl-NL" dirty="0" smtClean="0"/>
          </a:p>
          <a:p>
            <a:pPr hangingPunct="0"/>
            <a:endParaRPr lang="nl-NL" dirty="0"/>
          </a:p>
          <a:p>
            <a:pPr hangingPunct="0"/>
            <a:endParaRPr lang="nl-NL" dirty="0" smtClean="0"/>
          </a:p>
          <a:p>
            <a:pPr hangingPunct="0"/>
            <a:endParaRPr lang="nl-NL" dirty="0"/>
          </a:p>
          <a:p>
            <a:pPr hangingPunct="0"/>
            <a:endParaRPr lang="nl-NL" dirty="0"/>
          </a:p>
          <a:p>
            <a:pPr hangingPunct="0"/>
            <a:endParaRPr lang="nl-NL" dirty="0">
              <a:latin typeface="Calibri" pitchFamily="34" charset="0"/>
            </a:endParaRPr>
          </a:p>
          <a:p>
            <a:pPr hangingPunct="0"/>
            <a:endParaRPr lang="nl-NL" dirty="0">
              <a:latin typeface="Calibri" pitchFamily="34" charset="0"/>
            </a:endParaRPr>
          </a:p>
        </p:txBody>
      </p:sp>
      <p:sp>
        <p:nvSpPr>
          <p:cNvPr id="5" name="Tekstvak 4"/>
          <p:cNvSpPr txBox="1">
            <a:spLocks noChangeArrowheads="1"/>
          </p:cNvSpPr>
          <p:nvPr/>
        </p:nvSpPr>
        <p:spPr bwMode="auto">
          <a:xfrm>
            <a:off x="827088" y="1484313"/>
            <a:ext cx="7848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nl-NL" dirty="0" smtClean="0">
              <a:latin typeface="Calibri" pitchFamily="34" charset="0"/>
            </a:endParaRPr>
          </a:p>
          <a:p>
            <a:endParaRPr lang="nl-NL" dirty="0">
              <a:latin typeface="Calibri" pitchFamily="34" charset="0"/>
            </a:endParaRPr>
          </a:p>
        </p:txBody>
      </p:sp>
      <p:pic>
        <p:nvPicPr>
          <p:cNvPr id="2" name="2d_dtTZQyUM"/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323528" y="1196752"/>
            <a:ext cx="8496944" cy="52565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7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latin typeface="Calibri" pitchFamily="34" charset="0"/>
              </a:rPr>
              <a:t>Maak een opbrengstenmatrix voor de productie van een collectief goed.</a:t>
            </a:r>
          </a:p>
          <a:p>
            <a:r>
              <a:rPr lang="nl-NL" dirty="0">
                <a:latin typeface="Calibri" pitchFamily="34" charset="0"/>
              </a:rPr>
              <a:t>Voor beide spelers is de opbrengst van een collectief goed 10 eenheden. </a:t>
            </a:r>
          </a:p>
          <a:p>
            <a:r>
              <a:rPr lang="nl-NL" dirty="0">
                <a:latin typeface="Calibri" pitchFamily="34" charset="0"/>
              </a:rPr>
              <a:t>Productie van het collectief goed kost 14 eenheden. Deze kun je dus splitsen als je beide een steentje bijdraagt.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6557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2483" y="2315907"/>
            <a:ext cx="6053853" cy="16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hthoek 3"/>
          <p:cNvSpPr/>
          <p:nvPr/>
        </p:nvSpPr>
        <p:spPr>
          <a:xfrm>
            <a:off x="2049773" y="54868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dirty="0" smtClean="0">
                <a:latin typeface="Calibri" pitchFamily="34" charset="0"/>
              </a:rPr>
              <a:t>Voor </a:t>
            </a:r>
            <a:r>
              <a:rPr lang="nl-NL" dirty="0">
                <a:latin typeface="Calibri" pitchFamily="34" charset="0"/>
              </a:rPr>
              <a:t>beide spelers is de opbrengst van een collectief goed 10 eenheden. </a:t>
            </a:r>
          </a:p>
          <a:p>
            <a:r>
              <a:rPr lang="nl-NL" dirty="0">
                <a:latin typeface="Calibri" pitchFamily="34" charset="0"/>
              </a:rPr>
              <a:t>Productie van het collectief goed kost 14 eenheden.</a:t>
            </a:r>
          </a:p>
        </p:txBody>
      </p:sp>
      <p:sp>
        <p:nvSpPr>
          <p:cNvPr id="5" name="Rechthoek 4"/>
          <p:cNvSpPr/>
          <p:nvPr/>
        </p:nvSpPr>
        <p:spPr>
          <a:xfrm>
            <a:off x="2123728" y="414908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dirty="0">
                <a:latin typeface="Calibri" pitchFamily="34" charset="0"/>
              </a:rPr>
              <a:t>Aangezien beide spelers uit zijn op eigenbelang, zullen ze niet bijdragen en komt het collectieve goed er niet. Het was beter geweest als beide spelers wél bijdragen.</a:t>
            </a:r>
          </a:p>
        </p:txBody>
      </p:sp>
      <p:sp>
        <p:nvSpPr>
          <p:cNvPr id="6" name="Rechthoek 5"/>
          <p:cNvSpPr/>
          <p:nvPr/>
        </p:nvSpPr>
        <p:spPr>
          <a:xfrm>
            <a:off x="1331640" y="5853465"/>
            <a:ext cx="62646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>
                <a:latin typeface="Calibri" pitchFamily="34" charset="0"/>
              </a:rPr>
              <a:t>Het positieve externe effect van een collectief goed lokt </a:t>
            </a:r>
            <a:r>
              <a:rPr lang="nl-NL" i="1" dirty="0">
                <a:latin typeface="Calibri" pitchFamily="34" charset="0"/>
              </a:rPr>
              <a:t>meeliftgedrag</a:t>
            </a:r>
            <a:r>
              <a:rPr lang="nl-NL" dirty="0">
                <a:latin typeface="Calibri" pitchFamily="34" charset="0"/>
              </a:rPr>
              <a:t> uit. </a:t>
            </a:r>
          </a:p>
        </p:txBody>
      </p:sp>
    </p:spTree>
    <p:extLst>
      <p:ext uri="{BB962C8B-B14F-4D97-AF65-F5344CB8AC3E}">
        <p14:creationId xmlns:p14="http://schemas.microsoft.com/office/powerpoint/2010/main" val="271008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kstvak 3"/>
          <p:cNvSpPr txBox="1">
            <a:spLocks noChangeArrowheads="1"/>
          </p:cNvSpPr>
          <p:nvPr/>
        </p:nvSpPr>
        <p:spPr bwMode="auto">
          <a:xfrm>
            <a:off x="971550" y="765175"/>
            <a:ext cx="6985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>
                <a:latin typeface="Calibri" pitchFamily="34" charset="0"/>
              </a:rPr>
              <a:t>Oplossingen van het gevangenenprobleem:</a:t>
            </a:r>
          </a:p>
        </p:txBody>
      </p:sp>
      <p:sp>
        <p:nvSpPr>
          <p:cNvPr id="5" name="Tekstvak 4"/>
          <p:cNvSpPr txBox="1">
            <a:spLocks noChangeArrowheads="1"/>
          </p:cNvSpPr>
          <p:nvPr/>
        </p:nvSpPr>
        <p:spPr bwMode="auto">
          <a:xfrm>
            <a:off x="971550" y="1484313"/>
            <a:ext cx="53292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>
                <a:latin typeface="Calibri" pitchFamily="34" charset="0"/>
              </a:rPr>
              <a:t>Er zijn drie manieren om samen te werken.</a:t>
            </a:r>
          </a:p>
        </p:txBody>
      </p:sp>
      <p:sp>
        <p:nvSpPr>
          <p:cNvPr id="6" name="Tekstvak 5"/>
          <p:cNvSpPr txBox="1">
            <a:spLocks noChangeArrowheads="1"/>
          </p:cNvSpPr>
          <p:nvPr/>
        </p:nvSpPr>
        <p:spPr bwMode="auto">
          <a:xfrm>
            <a:off x="900113" y="2205038"/>
            <a:ext cx="81359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>
                <a:latin typeface="Calibri" pitchFamily="34" charset="0"/>
              </a:rPr>
              <a:t>1. Spelers kijken naar collectieve opbrengsten en niet naar individuele opbrengsten</a:t>
            </a:r>
          </a:p>
        </p:txBody>
      </p:sp>
      <p:graphicFrame>
        <p:nvGraphicFramePr>
          <p:cNvPr id="9" name="Tabel 8"/>
          <p:cNvGraphicFramePr>
            <a:graphicFrameLocks noGrp="1"/>
          </p:cNvGraphicFramePr>
          <p:nvPr/>
        </p:nvGraphicFramePr>
        <p:xfrm>
          <a:off x="985838" y="2759075"/>
          <a:ext cx="5025696" cy="110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5531"/>
                <a:gridCol w="1313020"/>
                <a:gridCol w="1196345"/>
                <a:gridCol w="1610800"/>
              </a:tblGrid>
              <a:tr h="370840">
                <a:tc rowSpan="2" gridSpan="2">
                  <a:txBody>
                    <a:bodyPr/>
                    <a:lstStyle/>
                    <a:p>
                      <a:endParaRPr lang="nl-NL" sz="1000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NL" sz="1000" dirty="0" err="1" smtClean="0"/>
                        <a:t>Boerkoel</a:t>
                      </a:r>
                      <a:endParaRPr lang="nl-NL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0">
                <a:tc gridSpan="2"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000" dirty="0" smtClean="0"/>
                        <a:t>Geen uitverkoop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000" dirty="0" smtClean="0"/>
                        <a:t>Wel uitverkoop</a:t>
                      </a:r>
                    </a:p>
                  </a:txBody>
                  <a:tcPr/>
                </a:tc>
              </a:tr>
              <a:tr h="150232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000" dirty="0" smtClean="0"/>
                        <a:t>Mulder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 smtClean="0"/>
                        <a:t>Geen uitverkoop</a:t>
                      </a:r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 smtClean="0"/>
                        <a:t>(€ 5.000, € 5.000)</a:t>
                      </a:r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000" dirty="0" smtClean="0"/>
                        <a:t>(€ 2.000, € 7.000)</a:t>
                      </a:r>
                    </a:p>
                  </a:txBody>
                  <a:tcPr/>
                </a:tc>
              </a:tr>
              <a:tr h="144016">
                <a:tc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 smtClean="0"/>
                        <a:t>Wel uitverkoop</a:t>
                      </a:r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000" dirty="0" smtClean="0"/>
                        <a:t>(€ 7.000, € 2.000)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000" dirty="0" smtClean="0"/>
                        <a:t>(€ 4.000, € 4.000)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kstvak 3"/>
          <p:cNvSpPr txBox="1">
            <a:spLocks noChangeArrowheads="1"/>
          </p:cNvSpPr>
          <p:nvPr/>
        </p:nvSpPr>
        <p:spPr bwMode="auto">
          <a:xfrm>
            <a:off x="971550" y="765175"/>
            <a:ext cx="6985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>
                <a:latin typeface="Calibri" pitchFamily="34" charset="0"/>
              </a:rPr>
              <a:t>Oplossingen van het gevangenenprobleem:</a:t>
            </a:r>
          </a:p>
        </p:txBody>
      </p:sp>
      <p:sp>
        <p:nvSpPr>
          <p:cNvPr id="29698" name="Tekstvak 4"/>
          <p:cNvSpPr txBox="1">
            <a:spLocks noChangeArrowheads="1"/>
          </p:cNvSpPr>
          <p:nvPr/>
        </p:nvSpPr>
        <p:spPr bwMode="auto">
          <a:xfrm>
            <a:off x="971550" y="1484313"/>
            <a:ext cx="53292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>
                <a:latin typeface="Calibri" pitchFamily="34" charset="0"/>
              </a:rPr>
              <a:t>Er zijn drie manieren om samen te werken.</a:t>
            </a:r>
          </a:p>
        </p:txBody>
      </p:sp>
      <p:sp>
        <p:nvSpPr>
          <p:cNvPr id="29699" name="Tekstvak 5"/>
          <p:cNvSpPr txBox="1">
            <a:spLocks noChangeArrowheads="1"/>
          </p:cNvSpPr>
          <p:nvPr/>
        </p:nvSpPr>
        <p:spPr bwMode="auto">
          <a:xfrm>
            <a:off x="900113" y="2205038"/>
            <a:ext cx="81359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>
                <a:latin typeface="Calibri" pitchFamily="34" charset="0"/>
              </a:rPr>
              <a:t>1. Spelers kijken naar collectieve opbrengsten en niet naar individuele opbrengsten</a:t>
            </a:r>
          </a:p>
        </p:txBody>
      </p:sp>
      <p:sp>
        <p:nvSpPr>
          <p:cNvPr id="7" name="Tekstvak 6"/>
          <p:cNvSpPr txBox="1">
            <a:spLocks noChangeArrowheads="1"/>
          </p:cNvSpPr>
          <p:nvPr/>
        </p:nvSpPr>
        <p:spPr bwMode="auto">
          <a:xfrm>
            <a:off x="900113" y="4211638"/>
            <a:ext cx="57594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 dirty="0">
                <a:latin typeface="Calibri" pitchFamily="34" charset="0"/>
              </a:rPr>
              <a:t>2. </a:t>
            </a:r>
            <a:r>
              <a:rPr lang="nl-NL" dirty="0" smtClean="0">
                <a:latin typeface="Calibri" pitchFamily="34" charset="0"/>
              </a:rPr>
              <a:t>Door zelfbinding. Je geeft je gekozen strategie van te voren door aan je tegenspeler ( concurrent) </a:t>
            </a:r>
            <a:endParaRPr lang="nl-NL" dirty="0">
              <a:latin typeface="Calibri" pitchFamily="34" charset="0"/>
            </a:endParaRPr>
          </a:p>
        </p:txBody>
      </p:sp>
      <p:sp>
        <p:nvSpPr>
          <p:cNvPr id="8" name="Tekstvak 7"/>
          <p:cNvSpPr txBox="1">
            <a:spLocks noChangeArrowheads="1"/>
          </p:cNvSpPr>
          <p:nvPr/>
        </p:nvSpPr>
        <p:spPr bwMode="auto">
          <a:xfrm>
            <a:off x="900113" y="4932363"/>
            <a:ext cx="53276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>
                <a:latin typeface="Calibri" pitchFamily="34" charset="0"/>
              </a:rPr>
              <a:t>3. Spelers worden onderworpen aan collectieve dwang</a:t>
            </a:r>
          </a:p>
        </p:txBody>
      </p:sp>
      <p:graphicFrame>
        <p:nvGraphicFramePr>
          <p:cNvPr id="9" name="Tabel 8"/>
          <p:cNvGraphicFramePr>
            <a:graphicFrameLocks noGrp="1"/>
          </p:cNvGraphicFramePr>
          <p:nvPr/>
        </p:nvGraphicFramePr>
        <p:xfrm>
          <a:off x="985838" y="2759075"/>
          <a:ext cx="5025696" cy="110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5531"/>
                <a:gridCol w="1313020"/>
                <a:gridCol w="1196345"/>
                <a:gridCol w="1610800"/>
              </a:tblGrid>
              <a:tr h="370840">
                <a:tc rowSpan="2" gridSpan="2">
                  <a:txBody>
                    <a:bodyPr/>
                    <a:lstStyle/>
                    <a:p>
                      <a:endParaRPr lang="nl-NL" sz="1000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NL" sz="1000" dirty="0" err="1" smtClean="0"/>
                        <a:t>Boerkoel</a:t>
                      </a:r>
                      <a:endParaRPr lang="nl-NL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0">
                <a:tc gridSpan="2"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000" dirty="0" smtClean="0"/>
                        <a:t>Geen uitverkoop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000" dirty="0" smtClean="0"/>
                        <a:t>Wel uitverkoop</a:t>
                      </a:r>
                    </a:p>
                  </a:txBody>
                  <a:tcPr/>
                </a:tc>
              </a:tr>
              <a:tr h="150232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000" dirty="0" smtClean="0"/>
                        <a:t>Mulder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 smtClean="0"/>
                        <a:t>Geen uitverkoop</a:t>
                      </a:r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 smtClean="0"/>
                        <a:t>(€ 10.000)</a:t>
                      </a:r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000" dirty="0" smtClean="0"/>
                        <a:t>(€ 9.000)</a:t>
                      </a:r>
                    </a:p>
                  </a:txBody>
                  <a:tcPr/>
                </a:tc>
              </a:tr>
              <a:tr h="144016">
                <a:tc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 smtClean="0"/>
                        <a:t>Wel uitverkoop</a:t>
                      </a:r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000" dirty="0" smtClean="0"/>
                        <a:t>(€ 9.000)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000" dirty="0" smtClean="0"/>
                        <a:t>(€ 8.000)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kstvak 3"/>
          <p:cNvSpPr txBox="1">
            <a:spLocks noChangeArrowheads="1"/>
          </p:cNvSpPr>
          <p:nvPr/>
        </p:nvSpPr>
        <p:spPr bwMode="auto">
          <a:xfrm>
            <a:off x="2700338" y="549275"/>
            <a:ext cx="3743325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nl-NL">
                <a:latin typeface="Calibri" pitchFamily="34" charset="0"/>
              </a:rPr>
              <a:t>Om meer klanten te trekken kunnen ze de prijzen verlagen.</a:t>
            </a:r>
          </a:p>
          <a:p>
            <a:pPr marL="285750" indent="-285750">
              <a:buFont typeface="Arial" charset="0"/>
              <a:buNone/>
            </a:pPr>
            <a:endParaRPr lang="nl-NL">
              <a:latin typeface="Calibri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nl-NL">
                <a:latin typeface="Calibri" pitchFamily="34" charset="0"/>
              </a:rPr>
              <a:t>McDonalds heeft twee keuzes: de prijs van een Big Mac verlagen of gelijk houden.</a:t>
            </a:r>
          </a:p>
          <a:p>
            <a:pPr marL="285750" indent="-285750">
              <a:buFont typeface="Arial" charset="0"/>
              <a:buNone/>
            </a:pPr>
            <a:endParaRPr lang="nl-NL">
              <a:latin typeface="Calibri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nl-NL">
                <a:latin typeface="Calibri" pitchFamily="34" charset="0"/>
              </a:rPr>
              <a:t>Ook Burger King heeft twee keuzes: de prijs van een Whopper verlagen of gelijk houden.</a:t>
            </a:r>
          </a:p>
        </p:txBody>
      </p:sp>
      <p:pic>
        <p:nvPicPr>
          <p:cNvPr id="15362" name="Picture 2" descr="http://www.chainconnection.com/wp-content/uploads/2009/08/bigmac-blo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25" y="4414838"/>
            <a:ext cx="3086100" cy="244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4" descr="http://paramedic.web-log.nl/photos/uncategorized/2009/12/06/whopper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32438" y="4332288"/>
            <a:ext cx="3302000" cy="2525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8" descr="http://www.branchewijzers.nl/tinymce/jscripts/tiny_mce/plugins/filemanager/files/branche_img/burgerking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16688" y="49213"/>
            <a:ext cx="2317750" cy="231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10" descr="http://psycholog.web-log.nl/.a/6a0133ef2d4002970b01348364618b970c-800wi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9388" y="157163"/>
            <a:ext cx="23812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 3"/>
          <p:cNvGraphicFramePr>
            <a:graphicFrameLocks noGrp="1"/>
          </p:cNvGraphicFramePr>
          <p:nvPr/>
        </p:nvGraphicFramePr>
        <p:xfrm>
          <a:off x="539750" y="2781300"/>
          <a:ext cx="7992888" cy="1522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2088232"/>
                <a:gridCol w="2016224"/>
                <a:gridCol w="2448272"/>
              </a:tblGrid>
              <a:tr h="370840">
                <a:tc rowSpan="2" gridSpan="2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Burger King</a:t>
                      </a:r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370840">
                <a:tc gridSpan="2"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Geen prijsverlaging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Wel prijsverlaging</a:t>
                      </a:r>
                    </a:p>
                  </a:txBody>
                  <a:tcPr/>
                </a:tc>
              </a:tr>
              <a:tr h="410448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McDonalds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Geen prijsverlaging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(€ 1.000, € 1.400)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(€ 900, € 1.600)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Wel prijsverlaging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(€ 1.200, € 1.300)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(€ 1.100, € 1.500)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410" name="Tekstvak 4"/>
          <p:cNvSpPr txBox="1">
            <a:spLocks noChangeArrowheads="1"/>
          </p:cNvSpPr>
          <p:nvPr/>
        </p:nvSpPr>
        <p:spPr bwMode="auto">
          <a:xfrm>
            <a:off x="684213" y="620713"/>
            <a:ext cx="727233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>
                <a:latin typeface="Calibri" pitchFamily="34" charset="0"/>
              </a:rPr>
              <a:t>We stellen eerst een opbrengstenmatrix op.</a:t>
            </a:r>
          </a:p>
          <a:p>
            <a:r>
              <a:rPr lang="nl-NL">
                <a:latin typeface="Calibri" pitchFamily="34" charset="0"/>
              </a:rPr>
              <a:t>Deze matrix bevat de opbrengsten voor beide spelers bij alle mogelijke combinaties voor acties (wel of niet de prijs verlagen).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 3"/>
          <p:cNvGraphicFramePr>
            <a:graphicFrameLocks noGrp="1"/>
          </p:cNvGraphicFramePr>
          <p:nvPr/>
        </p:nvGraphicFramePr>
        <p:xfrm>
          <a:off x="539750" y="2781300"/>
          <a:ext cx="7992888" cy="1522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2088232"/>
                <a:gridCol w="2016224"/>
                <a:gridCol w="2448272"/>
              </a:tblGrid>
              <a:tr h="370840">
                <a:tc rowSpan="2" gridSpan="2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Burger King</a:t>
                      </a:r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370840">
                <a:tc gridSpan="2"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Geen prijsverlaging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Wel prijsverlaging</a:t>
                      </a:r>
                    </a:p>
                  </a:txBody>
                  <a:tcPr/>
                </a:tc>
              </a:tr>
              <a:tr h="410448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McDonalds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Geen prijsverlaging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(€ 1.000, € 1.400)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(€ 900, € 1.600)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Wel prijsverlaging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(</a:t>
                      </a:r>
                      <a:r>
                        <a:rPr lang="nl-NL" dirty="0" smtClean="0">
                          <a:solidFill>
                            <a:srgbClr val="FF0000"/>
                          </a:solidFill>
                        </a:rPr>
                        <a:t>€ 1.200</a:t>
                      </a:r>
                      <a:r>
                        <a:rPr lang="nl-NL" dirty="0" smtClean="0"/>
                        <a:t>, € 1.300)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(€ 1.100, € 1.500)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434" name="Tekstvak 4"/>
          <p:cNvSpPr txBox="1">
            <a:spLocks noChangeArrowheads="1"/>
          </p:cNvSpPr>
          <p:nvPr/>
        </p:nvSpPr>
        <p:spPr bwMode="auto">
          <a:xfrm>
            <a:off x="684213" y="620713"/>
            <a:ext cx="7272337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>
                <a:latin typeface="Calibri" pitchFamily="34" charset="0"/>
              </a:rPr>
              <a:t>De oplossing:</a:t>
            </a:r>
          </a:p>
          <a:p>
            <a:r>
              <a:rPr lang="nl-NL">
                <a:latin typeface="Calibri" pitchFamily="34" charset="0"/>
              </a:rPr>
              <a:t>Eerst vanuit het perspectief van McDonalds.</a:t>
            </a:r>
          </a:p>
          <a:p>
            <a:r>
              <a:rPr lang="nl-NL">
                <a:latin typeface="Calibri" pitchFamily="34" charset="0"/>
              </a:rPr>
              <a:t>Stel Burger King voert geen prijsverlaging door.</a:t>
            </a:r>
          </a:p>
          <a:p>
            <a:r>
              <a:rPr lang="nl-NL">
                <a:latin typeface="Calibri" pitchFamily="34" charset="0"/>
              </a:rPr>
              <a:t>Als McDonalds dit ook niet doet heeft McDonalds € 1.000 winst.</a:t>
            </a:r>
          </a:p>
          <a:p>
            <a:r>
              <a:rPr lang="nl-NL">
                <a:latin typeface="Calibri" pitchFamily="34" charset="0"/>
              </a:rPr>
              <a:t>Als McDonalds wél een prijsverlaging doorvoert is de winst € 1.200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 3"/>
          <p:cNvGraphicFramePr>
            <a:graphicFrameLocks noGrp="1"/>
          </p:cNvGraphicFramePr>
          <p:nvPr/>
        </p:nvGraphicFramePr>
        <p:xfrm>
          <a:off x="539750" y="2781300"/>
          <a:ext cx="7992888" cy="1522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2088232"/>
                <a:gridCol w="2016224"/>
                <a:gridCol w="2448272"/>
              </a:tblGrid>
              <a:tr h="370840">
                <a:tc rowSpan="2" gridSpan="2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Burger King</a:t>
                      </a:r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370840">
                <a:tc gridSpan="2"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Geen prijsverlaging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Wel prijsverlaging</a:t>
                      </a:r>
                    </a:p>
                  </a:txBody>
                  <a:tcPr/>
                </a:tc>
              </a:tr>
              <a:tr h="410448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McDonalds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Geen prijsverlaging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(€ 1.000, € 1.400)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(€ 900, € 1.600)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Wel prijsverlaging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(</a:t>
                      </a:r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€ 1.200</a:t>
                      </a:r>
                      <a:r>
                        <a:rPr lang="nl-NL" dirty="0" smtClean="0"/>
                        <a:t>, € 1.300)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(</a:t>
                      </a:r>
                      <a:r>
                        <a:rPr lang="nl-NL" dirty="0" smtClean="0">
                          <a:solidFill>
                            <a:srgbClr val="FF0000"/>
                          </a:solidFill>
                        </a:rPr>
                        <a:t>€ 1.100</a:t>
                      </a:r>
                      <a:r>
                        <a:rPr lang="nl-NL" dirty="0" smtClean="0"/>
                        <a:t>, € 1.500)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458" name="Tekstvak 6"/>
          <p:cNvSpPr txBox="1">
            <a:spLocks noChangeArrowheads="1"/>
          </p:cNvSpPr>
          <p:nvPr/>
        </p:nvSpPr>
        <p:spPr bwMode="auto">
          <a:xfrm>
            <a:off x="684213" y="620713"/>
            <a:ext cx="7272337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>
                <a:latin typeface="Calibri" pitchFamily="34" charset="0"/>
              </a:rPr>
              <a:t>De oplossing:</a:t>
            </a:r>
          </a:p>
          <a:p>
            <a:r>
              <a:rPr lang="nl-NL">
                <a:latin typeface="Calibri" pitchFamily="34" charset="0"/>
              </a:rPr>
              <a:t>Eerst vanuit het perspectief van McDonalds.</a:t>
            </a:r>
          </a:p>
          <a:p>
            <a:r>
              <a:rPr lang="nl-NL">
                <a:latin typeface="Calibri" pitchFamily="34" charset="0"/>
              </a:rPr>
              <a:t>Stel Burger King voert wél een prijsverlaging door.</a:t>
            </a:r>
          </a:p>
          <a:p>
            <a:r>
              <a:rPr lang="nl-NL">
                <a:latin typeface="Calibri" pitchFamily="34" charset="0"/>
              </a:rPr>
              <a:t>Als McDonalds dit niet doet heeft McDonalds € 900 winst.</a:t>
            </a:r>
          </a:p>
          <a:p>
            <a:r>
              <a:rPr lang="nl-NL">
                <a:latin typeface="Calibri" pitchFamily="34" charset="0"/>
              </a:rPr>
              <a:t>Als McDonalds ook een prijsverlaging doorvoert is de winst € 1.100</a:t>
            </a:r>
          </a:p>
        </p:txBody>
      </p:sp>
      <p:sp>
        <p:nvSpPr>
          <p:cNvPr id="2" name="Tekstvak 1"/>
          <p:cNvSpPr txBox="1">
            <a:spLocks noChangeArrowheads="1"/>
          </p:cNvSpPr>
          <p:nvPr/>
        </p:nvSpPr>
        <p:spPr bwMode="auto">
          <a:xfrm>
            <a:off x="539750" y="4868863"/>
            <a:ext cx="79930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>
                <a:latin typeface="Calibri" pitchFamily="34" charset="0"/>
              </a:rPr>
              <a:t>Conclusie: bij alle mogelijke acties van Burger King is het verstandig dat McDonalds      </a:t>
            </a:r>
          </a:p>
          <a:p>
            <a:r>
              <a:rPr lang="nl-NL">
                <a:latin typeface="Calibri" pitchFamily="34" charset="0"/>
              </a:rPr>
              <a:t>                   een prijsverlaging doorvoert.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 3"/>
          <p:cNvGraphicFramePr>
            <a:graphicFrameLocks noGrp="1"/>
          </p:cNvGraphicFramePr>
          <p:nvPr/>
        </p:nvGraphicFramePr>
        <p:xfrm>
          <a:off x="539750" y="2781300"/>
          <a:ext cx="7992888" cy="1522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2088232"/>
                <a:gridCol w="2016224"/>
                <a:gridCol w="2448272"/>
              </a:tblGrid>
              <a:tr h="370840">
                <a:tc rowSpan="2" gridSpan="2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Burger King</a:t>
                      </a:r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370840">
                <a:tc gridSpan="2"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Geen prijsverlaging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Wel prijsverlaging</a:t>
                      </a:r>
                    </a:p>
                  </a:txBody>
                  <a:tcPr/>
                </a:tc>
              </a:tr>
              <a:tr h="410448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McDonalds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Geen prijsverlaging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(€ 1.000, € 1.400)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(€ 900, </a:t>
                      </a:r>
                      <a:r>
                        <a:rPr lang="nl-NL" dirty="0" smtClean="0">
                          <a:solidFill>
                            <a:srgbClr val="FF0000"/>
                          </a:solidFill>
                        </a:rPr>
                        <a:t>€</a:t>
                      </a:r>
                      <a:r>
                        <a:rPr lang="nl-NL" dirty="0" smtClean="0"/>
                        <a:t> </a:t>
                      </a:r>
                      <a:r>
                        <a:rPr lang="nl-NL" dirty="0" smtClean="0">
                          <a:solidFill>
                            <a:srgbClr val="FF0000"/>
                          </a:solidFill>
                        </a:rPr>
                        <a:t>1.600</a:t>
                      </a:r>
                      <a:r>
                        <a:rPr lang="nl-NL" dirty="0" smtClean="0"/>
                        <a:t>)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Wel prijsverlaging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(</a:t>
                      </a:r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€ 1.200</a:t>
                      </a:r>
                      <a:r>
                        <a:rPr lang="nl-NL" dirty="0" smtClean="0"/>
                        <a:t>, € 1.300)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(€ 1.100, € 1.500)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482" name="Tekstvak 4"/>
          <p:cNvSpPr txBox="1">
            <a:spLocks noChangeArrowheads="1"/>
          </p:cNvSpPr>
          <p:nvPr/>
        </p:nvSpPr>
        <p:spPr bwMode="auto">
          <a:xfrm>
            <a:off x="684213" y="620713"/>
            <a:ext cx="7272337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>
                <a:latin typeface="Calibri" pitchFamily="34" charset="0"/>
              </a:rPr>
              <a:t>De oplossing:</a:t>
            </a:r>
          </a:p>
          <a:p>
            <a:r>
              <a:rPr lang="nl-NL">
                <a:latin typeface="Calibri" pitchFamily="34" charset="0"/>
              </a:rPr>
              <a:t>Nu vanuit het perspectief van Burger King.</a:t>
            </a:r>
          </a:p>
          <a:p>
            <a:r>
              <a:rPr lang="nl-NL">
                <a:latin typeface="Calibri" pitchFamily="34" charset="0"/>
              </a:rPr>
              <a:t>Stel McDonalds voert geen prijsverlaging door.</a:t>
            </a:r>
          </a:p>
          <a:p>
            <a:r>
              <a:rPr lang="nl-NL">
                <a:latin typeface="Calibri" pitchFamily="34" charset="0"/>
              </a:rPr>
              <a:t>Als Burger King dit ook niet doet heeft Burger King € 1.400 winst.</a:t>
            </a:r>
          </a:p>
          <a:p>
            <a:r>
              <a:rPr lang="nl-NL">
                <a:latin typeface="Calibri" pitchFamily="34" charset="0"/>
              </a:rPr>
              <a:t>Als Burger King wél een prijsverlaging doorvoert is de winst € 1.600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 3"/>
          <p:cNvGraphicFramePr>
            <a:graphicFrameLocks noGrp="1"/>
          </p:cNvGraphicFramePr>
          <p:nvPr/>
        </p:nvGraphicFramePr>
        <p:xfrm>
          <a:off x="539750" y="2781300"/>
          <a:ext cx="7992888" cy="1522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2088232"/>
                <a:gridCol w="2016224"/>
                <a:gridCol w="2448272"/>
              </a:tblGrid>
              <a:tr h="370840">
                <a:tc rowSpan="2" gridSpan="2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Burger King</a:t>
                      </a:r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370840">
                <a:tc gridSpan="2"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Geen prijsverlaging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Wel prijsverlaging</a:t>
                      </a:r>
                    </a:p>
                  </a:txBody>
                  <a:tcPr/>
                </a:tc>
              </a:tr>
              <a:tr h="410448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McDonalds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Geen prijsverlaging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(€ 1.000, € 1.400)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(€ 900, € </a:t>
                      </a:r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1.600</a:t>
                      </a:r>
                      <a:r>
                        <a:rPr lang="nl-NL" dirty="0" smtClean="0"/>
                        <a:t>)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Wel prijsverlaging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(</a:t>
                      </a:r>
                      <a:r>
                        <a:rPr lang="nl-NL" dirty="0" smtClean="0">
                          <a:solidFill>
                            <a:schemeClr val="tx1"/>
                          </a:solidFill>
                        </a:rPr>
                        <a:t>€ 1.200</a:t>
                      </a:r>
                      <a:r>
                        <a:rPr lang="nl-NL" dirty="0" smtClean="0"/>
                        <a:t>, € 1.300)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(€ 1.100, </a:t>
                      </a:r>
                      <a:r>
                        <a:rPr lang="nl-NL" dirty="0" smtClean="0">
                          <a:solidFill>
                            <a:srgbClr val="FF0000"/>
                          </a:solidFill>
                        </a:rPr>
                        <a:t>€ 1.500</a:t>
                      </a:r>
                      <a:r>
                        <a:rPr lang="nl-NL" dirty="0" smtClean="0"/>
                        <a:t>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506" name="Tekstvak 4"/>
          <p:cNvSpPr txBox="1">
            <a:spLocks noChangeArrowheads="1"/>
          </p:cNvSpPr>
          <p:nvPr/>
        </p:nvSpPr>
        <p:spPr bwMode="auto">
          <a:xfrm>
            <a:off x="684213" y="620713"/>
            <a:ext cx="7272337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>
                <a:latin typeface="Calibri" pitchFamily="34" charset="0"/>
              </a:rPr>
              <a:t>De oplossing:</a:t>
            </a:r>
          </a:p>
          <a:p>
            <a:r>
              <a:rPr lang="nl-NL">
                <a:latin typeface="Calibri" pitchFamily="34" charset="0"/>
              </a:rPr>
              <a:t>Nu vanuit het perspectief van Burger King.</a:t>
            </a:r>
          </a:p>
          <a:p>
            <a:r>
              <a:rPr lang="nl-NL">
                <a:latin typeface="Calibri" pitchFamily="34" charset="0"/>
              </a:rPr>
              <a:t>Stel McDonalds voert wél een prijsverlaging door.</a:t>
            </a:r>
          </a:p>
          <a:p>
            <a:r>
              <a:rPr lang="nl-NL">
                <a:latin typeface="Calibri" pitchFamily="34" charset="0"/>
              </a:rPr>
              <a:t>Als Burger King dit niet doet heeft Burger King € 1.300 winst.</a:t>
            </a:r>
          </a:p>
          <a:p>
            <a:r>
              <a:rPr lang="nl-NL">
                <a:latin typeface="Calibri" pitchFamily="34" charset="0"/>
              </a:rPr>
              <a:t>Als Burger King ook een prijsverlaging doorvoert is de winst € 1.500</a:t>
            </a:r>
          </a:p>
        </p:txBody>
      </p:sp>
      <p:sp>
        <p:nvSpPr>
          <p:cNvPr id="6" name="Tekstvak 5"/>
          <p:cNvSpPr txBox="1">
            <a:spLocks noChangeArrowheads="1"/>
          </p:cNvSpPr>
          <p:nvPr/>
        </p:nvSpPr>
        <p:spPr bwMode="auto">
          <a:xfrm>
            <a:off x="531813" y="4365625"/>
            <a:ext cx="79930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>
                <a:latin typeface="Calibri" pitchFamily="34" charset="0"/>
              </a:rPr>
              <a:t>Conclusie: bij alle mogelijke acties van McDonalds is het verstandig dat Burger King      </a:t>
            </a:r>
          </a:p>
          <a:p>
            <a:r>
              <a:rPr lang="nl-NL">
                <a:latin typeface="Calibri" pitchFamily="34" charset="0"/>
              </a:rPr>
              <a:t>                   een prijsverlaging doorvoert.</a:t>
            </a:r>
          </a:p>
        </p:txBody>
      </p:sp>
      <p:sp>
        <p:nvSpPr>
          <p:cNvPr id="2" name="Tekstvak 1"/>
          <p:cNvSpPr txBox="1">
            <a:spLocks noChangeArrowheads="1"/>
          </p:cNvSpPr>
          <p:nvPr/>
        </p:nvSpPr>
        <p:spPr bwMode="auto">
          <a:xfrm>
            <a:off x="468313" y="5076825"/>
            <a:ext cx="69929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>
                <a:latin typeface="Calibri" pitchFamily="34" charset="0"/>
              </a:rPr>
              <a:t>De beste oplossing voor beide spelers is dat ze beide de prijs verlagen!!</a:t>
            </a:r>
          </a:p>
          <a:p>
            <a:r>
              <a:rPr lang="nl-NL">
                <a:latin typeface="Calibri" pitchFamily="34" charset="0"/>
              </a:rPr>
              <a:t>Er is dan sprake van </a:t>
            </a:r>
            <a:r>
              <a:rPr lang="nl-NL" i="1">
                <a:latin typeface="Calibri" pitchFamily="34" charset="0"/>
              </a:rPr>
              <a:t>marktevenwicht</a:t>
            </a:r>
            <a:r>
              <a:rPr lang="nl-NL">
                <a:latin typeface="Calibri" pitchFamily="34" charset="0"/>
              </a:rPr>
              <a:t>.</a:t>
            </a:r>
          </a:p>
        </p:txBody>
      </p:sp>
      <p:sp>
        <p:nvSpPr>
          <p:cNvPr id="3" name="Tekstvak 2"/>
          <p:cNvSpPr txBox="1">
            <a:spLocks noChangeArrowheads="1"/>
          </p:cNvSpPr>
          <p:nvPr/>
        </p:nvSpPr>
        <p:spPr bwMode="auto">
          <a:xfrm>
            <a:off x="508000" y="5754688"/>
            <a:ext cx="80248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>
                <a:latin typeface="Calibri" pitchFamily="34" charset="0"/>
              </a:rPr>
              <a:t>Kanttekening: er moet wel sprake zijn van prijselastische vraag: de gevraagde hoeveelheid is meer gestegen dan de prijs is gedaald. De omzet is gestegen.</a:t>
            </a:r>
          </a:p>
          <a:p>
            <a:r>
              <a:rPr lang="nl-NL">
                <a:latin typeface="Calibri" pitchFamily="34" charset="0"/>
              </a:rPr>
              <a:t>Ook kan de prijsverlaging niet ongestraft door blijven gaan (prijsoorlog).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Calibri" pitchFamily="34" charset="0"/>
              </a:rPr>
              <a:t/>
            </a:r>
            <a:br>
              <a:rPr lang="nl-NL" dirty="0" smtClean="0">
                <a:latin typeface="Calibri" pitchFamily="34" charset="0"/>
              </a:rPr>
            </a:br>
            <a:r>
              <a:rPr lang="nl-NL" sz="1600" dirty="0" smtClean="0">
                <a:latin typeface="Calibri" pitchFamily="34" charset="0"/>
              </a:rPr>
              <a:t>Klik </a:t>
            </a:r>
            <a:r>
              <a:rPr lang="nl-NL" sz="1600" dirty="0">
                <a:latin typeface="Calibri" pitchFamily="34" charset="0"/>
                <a:hlinkClick r:id="rId3"/>
              </a:rPr>
              <a:t>hier</a:t>
            </a:r>
            <a:r>
              <a:rPr lang="nl-NL" sz="1600" dirty="0">
                <a:latin typeface="Calibri" pitchFamily="34" charset="0"/>
              </a:rPr>
              <a:t> voor een ander filmpje over het “prisoner’s dilemma”</a:t>
            </a:r>
            <a:r>
              <a:rPr lang="nl-NL" dirty="0">
                <a:latin typeface="Calibri" pitchFamily="34" charset="0"/>
              </a:rPr>
              <a:t/>
            </a:r>
            <a:br>
              <a:rPr lang="nl-NL" dirty="0">
                <a:latin typeface="Calibri" pitchFamily="34" charset="0"/>
              </a:rPr>
            </a:br>
            <a:endParaRPr lang="nl-NL" dirty="0"/>
          </a:p>
        </p:txBody>
      </p:sp>
      <p:sp>
        <p:nvSpPr>
          <p:cNvPr id="4" name="Tijdelijke aanduiding voor inhoud 3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1175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nl-NL" dirty="0">
              <a:latin typeface="Calibri" pitchFamily="34" charset="0"/>
            </a:endParaRPr>
          </a:p>
          <a:p>
            <a:endParaRPr lang="nl-NL" dirty="0">
              <a:latin typeface="Calibri" pitchFamily="34" charset="0"/>
            </a:endParaRPr>
          </a:p>
        </p:txBody>
      </p:sp>
      <p:pic>
        <p:nvPicPr>
          <p:cNvPr id="3" name="ED9gaAb2BEw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827584" y="1556792"/>
            <a:ext cx="7920880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530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Gevangenendilemma 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1800" dirty="0" smtClean="0"/>
              <a:t>Er </a:t>
            </a:r>
            <a:r>
              <a:rPr lang="nl-NL" sz="1800" dirty="0"/>
              <a:t>is genoeg bewijs </a:t>
            </a:r>
            <a:r>
              <a:rPr lang="nl-NL" sz="1800" dirty="0" smtClean="0"/>
              <a:t>om </a:t>
            </a:r>
            <a:r>
              <a:rPr lang="nl-NL" sz="1800" dirty="0" err="1" smtClean="0"/>
              <a:t>Bonnie</a:t>
            </a:r>
            <a:r>
              <a:rPr lang="nl-NL" sz="1800" dirty="0" smtClean="0"/>
              <a:t> </a:t>
            </a:r>
            <a:r>
              <a:rPr lang="nl-NL" sz="1800" dirty="0"/>
              <a:t>en Clyde te beschuldigen van verboden wapenbezit en het plegen van een overval, maar er </a:t>
            </a:r>
            <a:r>
              <a:rPr lang="nl-NL" sz="1800" dirty="0" smtClean="0"/>
              <a:t>is onvoldoende </a:t>
            </a:r>
            <a:r>
              <a:rPr lang="nl-NL" sz="1800" dirty="0"/>
              <a:t>bewijs om ze te beschuldigen van moord. Beide gevangenen worden afzonderlijk van </a:t>
            </a:r>
            <a:r>
              <a:rPr lang="nl-NL" sz="1800" dirty="0" smtClean="0"/>
              <a:t>elkaar in </a:t>
            </a:r>
            <a:r>
              <a:rPr lang="nl-NL" sz="1800" dirty="0"/>
              <a:t>een cel </a:t>
            </a:r>
            <a:r>
              <a:rPr lang="nl-NL" sz="1800" dirty="0" smtClean="0"/>
              <a:t>gezet. </a:t>
            </a:r>
          </a:p>
          <a:p>
            <a:endParaRPr lang="nl-NL" sz="1800" dirty="0"/>
          </a:p>
          <a:p>
            <a:r>
              <a:rPr lang="nl-NL" sz="1800" dirty="0"/>
              <a:t>Als beide verdachten zwijgen, krijgt de politie het bewijs niet rond en </a:t>
            </a:r>
            <a:r>
              <a:rPr lang="nl-NL" sz="1800" dirty="0" err="1"/>
              <a:t>Bonnie</a:t>
            </a:r>
            <a:r>
              <a:rPr lang="nl-NL" sz="1800" dirty="0"/>
              <a:t> en Clyde worden </a:t>
            </a:r>
            <a:r>
              <a:rPr lang="nl-NL" sz="1800" dirty="0" smtClean="0"/>
              <a:t>dan veroordeeld </a:t>
            </a:r>
            <a:r>
              <a:rPr lang="nl-NL" sz="1800" dirty="0"/>
              <a:t>tot twee jaar gevangenisstraf. </a:t>
            </a:r>
            <a:endParaRPr lang="nl-NL" sz="1800" dirty="0" smtClean="0"/>
          </a:p>
          <a:p>
            <a:r>
              <a:rPr lang="nl-NL" sz="1800" dirty="0" smtClean="0"/>
              <a:t>Als </a:t>
            </a:r>
            <a:r>
              <a:rPr lang="nl-NL" sz="1800" dirty="0"/>
              <a:t>beide verdachten bekennen, worden ze veroordeeld </a:t>
            </a:r>
            <a:r>
              <a:rPr lang="nl-NL" sz="1800" dirty="0" smtClean="0"/>
              <a:t>tot acht </a:t>
            </a:r>
            <a:r>
              <a:rPr lang="nl-NL" sz="1800" dirty="0"/>
              <a:t>jaar opsluiting. </a:t>
            </a:r>
            <a:endParaRPr lang="nl-NL" sz="1800" dirty="0" smtClean="0"/>
          </a:p>
          <a:p>
            <a:r>
              <a:rPr lang="nl-NL" sz="1800" dirty="0" smtClean="0"/>
              <a:t>Als </a:t>
            </a:r>
            <a:r>
              <a:rPr lang="nl-NL" sz="1800" dirty="0"/>
              <a:t>één van beide verdachten bekent, krijgt hij/zij één jaar gevangenisstraf en de</a:t>
            </a:r>
          </a:p>
          <a:p>
            <a:r>
              <a:rPr lang="nl-NL" sz="1800" dirty="0"/>
              <a:t>andere verdachte wordt dan veroordeeld tot twaalf jaar gevangenisstraf</a:t>
            </a:r>
            <a:r>
              <a:rPr lang="nl-NL" sz="1800" dirty="0" smtClean="0"/>
              <a:t>.</a:t>
            </a:r>
          </a:p>
          <a:p>
            <a:endParaRPr lang="nl-NL" sz="1800" dirty="0"/>
          </a:p>
          <a:p>
            <a:pPr marL="0" indent="0">
              <a:buNone/>
            </a:pPr>
            <a:r>
              <a:rPr lang="nl-NL" sz="1800" dirty="0"/>
              <a:t>Bovenstaand voorbeeld is gebaseerd op de (Amerikaanse) praktijk van ‘</a:t>
            </a:r>
            <a:r>
              <a:rPr lang="nl-NL" sz="1800" dirty="0" err="1"/>
              <a:t>plea</a:t>
            </a:r>
            <a:r>
              <a:rPr lang="nl-NL" sz="1800" dirty="0"/>
              <a:t> </a:t>
            </a:r>
            <a:r>
              <a:rPr lang="nl-NL" sz="1800" dirty="0" err="1"/>
              <a:t>bargaining</a:t>
            </a:r>
            <a:r>
              <a:rPr lang="nl-NL" sz="1800" dirty="0"/>
              <a:t>’, het </a:t>
            </a:r>
            <a:r>
              <a:rPr lang="nl-NL" sz="1800" dirty="0" smtClean="0"/>
              <a:t>bepleiten van </a:t>
            </a:r>
            <a:r>
              <a:rPr lang="nl-NL" sz="1800" dirty="0"/>
              <a:t>strafvermindering in ruil voor schuldbekentenis.</a:t>
            </a:r>
          </a:p>
        </p:txBody>
      </p:sp>
    </p:spTree>
    <p:extLst>
      <p:ext uri="{BB962C8B-B14F-4D97-AF65-F5344CB8AC3E}">
        <p14:creationId xmlns:p14="http://schemas.microsoft.com/office/powerpoint/2010/main" val="91883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639</TotalTime>
  <Words>1060</Words>
  <Application>Microsoft Office PowerPoint</Application>
  <PresentationFormat>Diavoorstelling (4:3)</PresentationFormat>
  <Paragraphs>163</Paragraphs>
  <Slides>16</Slides>
  <Notes>0</Notes>
  <HiddenSlides>0</HiddenSlides>
  <MMClips>2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17" baseType="lpstr">
      <vt:lpstr>Kantoorthema</vt:lpstr>
      <vt:lpstr>Speltheorie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 Klik hier voor een ander filmpje over het “prisoner’s dilemma” </vt:lpstr>
      <vt:lpstr>Gevangenendilemma  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Alberts, Johan</dc:creator>
  <cp:lastModifiedBy>Gebruiker</cp:lastModifiedBy>
  <cp:revision>55</cp:revision>
  <dcterms:modified xsi:type="dcterms:W3CDTF">2016-02-11T11:01:53Z</dcterms:modified>
</cp:coreProperties>
</file>